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2" r:id="rId4"/>
    <p:sldId id="273" r:id="rId5"/>
    <p:sldId id="274" r:id="rId6"/>
    <p:sldId id="271" r:id="rId7"/>
    <p:sldId id="275" r:id="rId8"/>
    <p:sldId id="277" r:id="rId9"/>
    <p:sldId id="276" r:id="rId10"/>
    <p:sldId id="261" r:id="rId11"/>
    <p:sldId id="279" r:id="rId12"/>
    <p:sldId id="280" r:id="rId13"/>
    <p:sldId id="268" r:id="rId14"/>
    <p:sldId id="270" r:id="rId15"/>
    <p:sldId id="278" r:id="rId16"/>
    <p:sldId id="264" r:id="rId17"/>
    <p:sldId id="26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4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928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83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30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67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20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230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69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55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13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29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D91DD-6987-49C7-9060-887455B24DAF}" type="datetimeFigureOut">
              <a:rPr lang="nl-NL" smtClean="0"/>
              <a:t>6-4-2017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3548-B65D-472E-8CDD-E21652F5E0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6810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jp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8.jpe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0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35" y="365125"/>
            <a:ext cx="11671069" cy="1325563"/>
          </a:xfrm>
        </p:spPr>
        <p:txBody>
          <a:bodyPr>
            <a:normAutofit/>
          </a:bodyPr>
          <a:lstStyle/>
          <a:p>
            <a:r>
              <a:rPr lang="nl-NL" sz="4000" dirty="0" smtClean="0"/>
              <a:t>Segmentation of blood vessels in retinal fundus images</a:t>
            </a:r>
            <a:endParaRPr lang="nl-NL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6" y="2189565"/>
            <a:ext cx="4428000" cy="425513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55" y="2189564"/>
            <a:ext cx="4429020" cy="42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06955" y="479949"/>
            <a:ext cx="417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/>
              <a:t>Putting it all together</a:t>
            </a:r>
            <a:endParaRPr lang="nl-NL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0" y="1942345"/>
            <a:ext cx="3053379" cy="30276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408958" y="3080894"/>
            <a:ext cx="969241" cy="5237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ight Arrow 13"/>
          <p:cNvSpPr/>
          <p:nvPr/>
        </p:nvSpPr>
        <p:spPr>
          <a:xfrm>
            <a:off x="7864129" y="3080894"/>
            <a:ext cx="969241" cy="5237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t="7502" r="17679" b="11241"/>
          <a:stretch/>
        </p:blipFill>
        <p:spPr>
          <a:xfrm>
            <a:off x="9060873" y="1828945"/>
            <a:ext cx="3027601" cy="302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7579" r="17820" b="11372"/>
          <a:stretch/>
        </p:blipFill>
        <p:spPr>
          <a:xfrm>
            <a:off x="4569456" y="1942345"/>
            <a:ext cx="3019838" cy="302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8381" y="2711562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B-COSFIRE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7789044" y="2711562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Threshold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48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Tuning parameters B-COSFIRE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</a:t>
            </a:r>
            <a:r>
              <a:rPr lang="nl-NL" dirty="0" smtClean="0"/>
              <a:t>:</a:t>
            </a:r>
          </a:p>
          <a:p>
            <a:r>
              <a:rPr lang="el-GR" dirty="0" smtClean="0"/>
              <a:t>ρ</a:t>
            </a:r>
            <a:r>
              <a:rPr lang="nl-NL" dirty="0" smtClean="0"/>
              <a:t>: The largest circle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 </a:t>
            </a:r>
          </a:p>
          <a:p>
            <a:r>
              <a:rPr lang="el-GR" dirty="0" smtClean="0"/>
              <a:t>σ</a:t>
            </a:r>
            <a:r>
              <a:rPr lang="nl-NL" baseline="-25000" dirty="0" smtClean="0"/>
              <a:t>0</a:t>
            </a:r>
          </a:p>
          <a:p>
            <a:r>
              <a:rPr lang="el-GR" dirty="0"/>
              <a:t>α</a:t>
            </a:r>
            <a:endParaRPr lang="nl-NL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4" y="3562463"/>
            <a:ext cx="1477912" cy="25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r="1893" b="2579"/>
          <a:stretch/>
        </p:blipFill>
        <p:spPr>
          <a:xfrm>
            <a:off x="8458664" y="1825625"/>
            <a:ext cx="3233650" cy="305443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0092115" y="2740026"/>
            <a:ext cx="835428" cy="621131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599190" y="2605089"/>
                <a:ext cx="185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nl-NL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190" y="2605089"/>
                <a:ext cx="185564" cy="276999"/>
              </a:xfrm>
              <a:prstGeom prst="rect">
                <a:avLst/>
              </a:prstGeom>
              <a:blipFill>
                <a:blip r:embed="rId6"/>
                <a:stretch>
                  <a:fillRect l="-33333" r="-30000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76" y="1976001"/>
            <a:ext cx="643985" cy="2183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5652654"/>
            <a:ext cx="402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Symmetric:</a:t>
            </a:r>
            <a:r>
              <a:rPr lang="el-GR" dirty="0"/>
              <a:t> </a:t>
            </a:r>
            <a:r>
              <a:rPr lang="el-GR" dirty="0" smtClean="0"/>
              <a:t>σ</a:t>
            </a:r>
            <a:r>
              <a:rPr lang="nl-NL" dirty="0"/>
              <a:t> </a:t>
            </a:r>
            <a:r>
              <a:rPr lang="nl-NL" dirty="0" smtClean="0"/>
              <a:t>= 4.8,</a:t>
            </a:r>
            <a:r>
              <a:rPr lang="el-GR" dirty="0"/>
              <a:t> </a:t>
            </a:r>
            <a:r>
              <a:rPr lang="el-GR" dirty="0" smtClean="0"/>
              <a:t>ρ</a:t>
            </a:r>
            <a:r>
              <a:rPr lang="nl-NL" dirty="0" smtClean="0"/>
              <a:t> = 20,</a:t>
            </a:r>
            <a:r>
              <a:rPr lang="el-GR" dirty="0"/>
              <a:t> σ</a:t>
            </a:r>
            <a:r>
              <a:rPr lang="nl-NL" baseline="-25000" dirty="0" smtClean="0"/>
              <a:t>0</a:t>
            </a:r>
            <a:r>
              <a:rPr lang="nl-NL" dirty="0" smtClean="0"/>
              <a:t> = 3, </a:t>
            </a:r>
            <a:r>
              <a:rPr lang="el-GR" dirty="0" smtClean="0"/>
              <a:t>α</a:t>
            </a:r>
            <a:r>
              <a:rPr lang="nl-NL" dirty="0" smtClean="0"/>
              <a:t> = 0.3</a:t>
            </a:r>
          </a:p>
          <a:p>
            <a:r>
              <a:rPr lang="nl-NL" dirty="0" smtClean="0"/>
              <a:t>Assymetric:</a:t>
            </a:r>
            <a:r>
              <a:rPr lang="el-GR" dirty="0"/>
              <a:t> </a:t>
            </a:r>
            <a:r>
              <a:rPr lang="el-GR" dirty="0" smtClean="0"/>
              <a:t>σ</a:t>
            </a:r>
            <a:r>
              <a:rPr lang="nl-NL" dirty="0"/>
              <a:t> </a:t>
            </a:r>
            <a:r>
              <a:rPr lang="nl-NL" dirty="0" smtClean="0"/>
              <a:t>= 4.4,</a:t>
            </a:r>
            <a:r>
              <a:rPr lang="el-GR" dirty="0"/>
              <a:t> </a:t>
            </a:r>
            <a:r>
              <a:rPr lang="el-GR" dirty="0" smtClean="0"/>
              <a:t>ρ</a:t>
            </a:r>
            <a:r>
              <a:rPr lang="nl-NL" dirty="0" smtClean="0"/>
              <a:t> = 36,</a:t>
            </a:r>
            <a:r>
              <a:rPr lang="el-GR" dirty="0"/>
              <a:t> σ</a:t>
            </a:r>
            <a:r>
              <a:rPr lang="nl-NL" baseline="-25000" dirty="0" smtClean="0"/>
              <a:t>0</a:t>
            </a:r>
            <a:r>
              <a:rPr lang="nl-NL" dirty="0" smtClean="0"/>
              <a:t> = 1, </a:t>
            </a:r>
            <a:r>
              <a:rPr lang="el-GR" dirty="0" smtClean="0"/>
              <a:t>α</a:t>
            </a:r>
            <a:r>
              <a:rPr lang="nl-NL" dirty="0" smtClean="0"/>
              <a:t> = 0.1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06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Segmentation performance</a:t>
            </a:r>
            <a:endParaRPr lang="nl-NL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82" y="2737044"/>
            <a:ext cx="6061220" cy="4428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77" y="1622105"/>
            <a:ext cx="6835420" cy="77816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91522" y="4555516"/>
            <a:ext cx="403295" cy="26386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9" t="7502" r="17679" b="11241"/>
          <a:stretch/>
        </p:blipFill>
        <p:spPr>
          <a:xfrm>
            <a:off x="5110647" y="3919383"/>
            <a:ext cx="1800001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7579" r="17820" b="11372"/>
          <a:stretch/>
        </p:blipFill>
        <p:spPr>
          <a:xfrm>
            <a:off x="1699575" y="3885206"/>
            <a:ext cx="1795385" cy="18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5257" y="4116807"/>
            <a:ext cx="99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t = [0,1]</a:t>
            </a:r>
            <a:endParaRPr lang="nl-NL" dirty="0"/>
          </a:p>
        </p:txBody>
      </p:sp>
      <p:sp>
        <p:nvSpPr>
          <p:cNvPr id="11" name="Right Arrow 10"/>
          <p:cNvSpPr/>
          <p:nvPr/>
        </p:nvSpPr>
        <p:spPr>
          <a:xfrm>
            <a:off x="7526478" y="4555517"/>
            <a:ext cx="403295" cy="26386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603" y="3919383"/>
            <a:ext cx="2069371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76311" y="5926975"/>
                <a:ext cx="146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nl-NL" dirty="0" smtClean="0"/>
                  <a:t>t 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nl-NL" dirty="0" smtClean="0"/>
                  <a:t> TPR,FPR</a:t>
                </a:r>
                <a:endParaRPr lang="nl-NL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11" y="5926975"/>
                <a:ext cx="1468672" cy="369332"/>
              </a:xfrm>
              <a:prstGeom prst="rect">
                <a:avLst/>
              </a:prstGeom>
              <a:blipFill>
                <a:blip r:embed="rId9"/>
                <a:stretch>
                  <a:fillRect t="-8197" r="-416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09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8" y="0"/>
            <a:ext cx="3350029" cy="3350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48" y="0"/>
            <a:ext cx="3350029" cy="3350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85" y="3350029"/>
            <a:ext cx="3350030" cy="3350030"/>
          </a:xfrm>
          <a:prstGeom prst="rect">
            <a:avLst/>
          </a:prstGeom>
        </p:spPr>
      </p:pic>
      <p:pic>
        <p:nvPicPr>
          <p:cNvPr id="10" name="Picture 2" descr="http://easyscantest.com/wp-content/uploads/2015/12/Homepage-slider-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6" t="22419"/>
          <a:stretch/>
        </p:blipFill>
        <p:spPr bwMode="auto">
          <a:xfrm>
            <a:off x="3948545" y="2080031"/>
            <a:ext cx="3882044" cy="26979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4" y="3350029"/>
            <a:ext cx="3351600" cy="335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8365" y="606830"/>
            <a:ext cx="152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 smtClean="0"/>
              <a:t>IOSTAR</a:t>
            </a:r>
            <a:endParaRPr lang="nl-NL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056853" y="4840378"/>
            <a:ext cx="366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EasyScan Optics B.V. The Netherlands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86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8" y="0"/>
            <a:ext cx="3350029" cy="3350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415" y="0"/>
            <a:ext cx="3350029" cy="3350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5566" r="1202" b="1316"/>
          <a:stretch/>
        </p:blipFill>
        <p:spPr>
          <a:xfrm>
            <a:off x="145908" y="3429000"/>
            <a:ext cx="3364594" cy="335002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26" y="1675014"/>
            <a:ext cx="3860919" cy="335834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t="7708" r="18203" b="11035"/>
          <a:stretch/>
        </p:blipFill>
        <p:spPr>
          <a:xfrm>
            <a:off x="8685415" y="3429000"/>
            <a:ext cx="3217026" cy="325027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nl-NL" dirty="0" smtClean="0"/>
              <a:t>Results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72" y="5499329"/>
            <a:ext cx="5559655" cy="4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024604" y="1121736"/>
            <a:ext cx="4142792" cy="3790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17" y="1263868"/>
            <a:ext cx="3768166" cy="34752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0693" y="-64848"/>
            <a:ext cx="379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/>
              <a:t>Sensitivity of parameters</a:t>
            </a:r>
            <a:endParaRPr lang="nl-NL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611888" y="1405468"/>
            <a:ext cx="136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Paired T-test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15855" y="6318159"/>
                <a:ext cx="1803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smtClean="0"/>
                  <a:t>Small deviation 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NL" dirty="0" smtClean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55" y="6318159"/>
                <a:ext cx="1803862" cy="369332"/>
              </a:xfrm>
              <a:prstGeom prst="rect">
                <a:avLst/>
              </a:prstGeom>
              <a:blipFill>
                <a:blip r:embed="rId4"/>
                <a:stretch>
                  <a:fillRect l="-3041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2284" y="6318159"/>
            <a:ext cx="296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Large performance difference</a:t>
            </a:r>
            <a:endParaRPr lang="nl-NL" dirty="0"/>
          </a:p>
        </p:txBody>
      </p:sp>
      <p:sp>
        <p:nvSpPr>
          <p:cNvPr id="10" name="Right Arrow 9"/>
          <p:cNvSpPr/>
          <p:nvPr/>
        </p:nvSpPr>
        <p:spPr>
          <a:xfrm>
            <a:off x="5611380" y="6239320"/>
            <a:ext cx="969241" cy="5237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 2" descr="http://lifeingroup5.com/wp-content/uploads/2009/11/The_Butterfly_Effect-300x23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4" r="19044" b="15124"/>
          <a:stretch/>
        </p:blipFill>
        <p:spPr bwMode="auto">
          <a:xfrm>
            <a:off x="4939348" y="4912591"/>
            <a:ext cx="2313305" cy="1330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84488" y="743474"/>
            <a:ext cx="422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Symmetric:</a:t>
            </a:r>
            <a:r>
              <a:rPr lang="el-GR" dirty="0"/>
              <a:t> σ</a:t>
            </a:r>
            <a:r>
              <a:rPr lang="nl-NL" baseline="-25000" dirty="0"/>
              <a:t>0</a:t>
            </a:r>
            <a:r>
              <a:rPr lang="nl-NL" dirty="0"/>
              <a:t> = 3 </a:t>
            </a:r>
            <a:r>
              <a:rPr lang="nl-NL" dirty="0" smtClean="0"/>
              <a:t>           </a:t>
            </a:r>
            <a:r>
              <a:rPr lang="el-GR" dirty="0" smtClean="0"/>
              <a:t>σ</a:t>
            </a:r>
            <a:r>
              <a:rPr lang="nl-NL" dirty="0" smtClean="0"/>
              <a:t> </a:t>
            </a:r>
            <a:r>
              <a:rPr lang="nl-NL" dirty="0"/>
              <a:t>= </a:t>
            </a:r>
            <a:r>
              <a:rPr lang="nl-NL" dirty="0" smtClean="0"/>
              <a:t>4.8         </a:t>
            </a:r>
            <a:r>
              <a:rPr lang="el-GR" dirty="0" smtClean="0"/>
              <a:t>α</a:t>
            </a:r>
            <a:r>
              <a:rPr lang="nl-NL" dirty="0" smtClean="0"/>
              <a:t> </a:t>
            </a:r>
            <a:r>
              <a:rPr lang="nl-NL" dirty="0"/>
              <a:t>= 0.3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87" y="1774800"/>
            <a:ext cx="409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Red: </a:t>
            </a:r>
            <a:r>
              <a:rPr lang="nl-NL" dirty="0" smtClean="0"/>
              <a:t>Significantly different segmentation</a:t>
            </a:r>
            <a:r>
              <a:rPr lang="nl-NL" dirty="0" smtClean="0">
                <a:solidFill>
                  <a:srgbClr val="FF0000"/>
                </a:solidFill>
              </a:rPr>
              <a:t> 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795" y="2153062"/>
            <a:ext cx="30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White: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smtClean="0"/>
              <a:t>Similar segmentation</a:t>
            </a:r>
            <a:r>
              <a:rPr lang="nl-NL" dirty="0" smtClean="0">
                <a:solidFill>
                  <a:srgbClr val="FF0000"/>
                </a:solidFill>
              </a:rPr>
              <a:t>  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6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9" grpId="0"/>
      <p:bldP spid="10" grpId="0" animBg="1"/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87" y="2265718"/>
            <a:ext cx="3345839" cy="3023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54" y="2395631"/>
            <a:ext cx="716000" cy="7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6" y="2530732"/>
            <a:ext cx="716000" cy="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57" y="2640130"/>
            <a:ext cx="716000" cy="7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51" y="2772790"/>
            <a:ext cx="716000" cy="71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92" y="2863029"/>
            <a:ext cx="716000" cy="71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92" y="3015429"/>
            <a:ext cx="716000" cy="71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92" y="3167829"/>
            <a:ext cx="716000" cy="71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92" y="3320229"/>
            <a:ext cx="716000" cy="71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92" y="3472629"/>
            <a:ext cx="716000" cy="71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92" y="3625029"/>
            <a:ext cx="716000" cy="71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2" y="3769116"/>
            <a:ext cx="716000" cy="71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91858" y="354090"/>
            <a:ext cx="520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smtClean="0"/>
              <a:t>Machine learning approaches </a:t>
            </a:r>
            <a:endParaRPr lang="nl-NL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6" y="3015429"/>
            <a:ext cx="764771" cy="764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6" y="3167829"/>
            <a:ext cx="764771" cy="76477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6" y="3320229"/>
            <a:ext cx="764771" cy="7647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6" y="3472629"/>
            <a:ext cx="764771" cy="7647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6" y="3625029"/>
            <a:ext cx="764771" cy="7647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6" y="3777429"/>
            <a:ext cx="764771" cy="7647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6" y="3929829"/>
            <a:ext cx="764771" cy="764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36" y="4082229"/>
            <a:ext cx="764771" cy="7647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6" y="4234629"/>
            <a:ext cx="764771" cy="7647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36" y="4387029"/>
            <a:ext cx="764771" cy="764771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13636" y="1649923"/>
            <a:ext cx="7758517" cy="40566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3175692" y="1743986"/>
            <a:ext cx="141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Training pase</a:t>
            </a:r>
            <a:endParaRPr lang="nl-NL" dirty="0"/>
          </a:p>
        </p:txBody>
      </p:sp>
      <p:sp>
        <p:nvSpPr>
          <p:cNvPr id="34" name="Rounded Rectangle 33"/>
          <p:cNvSpPr/>
          <p:nvPr/>
        </p:nvSpPr>
        <p:spPr>
          <a:xfrm>
            <a:off x="8191516" y="1649923"/>
            <a:ext cx="3741288" cy="40566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TextBox 34"/>
          <p:cNvSpPr txBox="1"/>
          <p:nvPr/>
        </p:nvSpPr>
        <p:spPr>
          <a:xfrm>
            <a:off x="9324971" y="1743986"/>
            <a:ext cx="158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Working phase</a:t>
            </a:r>
            <a:endParaRPr lang="nl-NL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17" y="2240629"/>
            <a:ext cx="1285200" cy="1285200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10474215">
            <a:off x="7458206" y="2863288"/>
            <a:ext cx="1924543" cy="2486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 rot="334286">
            <a:off x="7311766" y="4369128"/>
            <a:ext cx="1924543" cy="2486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6357" r="839" b="1203"/>
          <a:stretch/>
        </p:blipFill>
        <p:spPr>
          <a:xfrm>
            <a:off x="9411039" y="3868070"/>
            <a:ext cx="1302242" cy="12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65513" y="3802659"/>
            <a:ext cx="11124931" cy="1594713"/>
          </a:xfrm>
          <a:prstGeom prst="roundRect">
            <a:avLst>
              <a:gd name="adj" fmla="val 4157"/>
            </a:avLst>
          </a:prstGeom>
          <a:solidFill>
            <a:schemeClr val="bg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Rounded Rectangle 1"/>
          <p:cNvSpPr/>
          <p:nvPr/>
        </p:nvSpPr>
        <p:spPr>
          <a:xfrm>
            <a:off x="465513" y="1539320"/>
            <a:ext cx="11124931" cy="1594713"/>
          </a:xfrm>
          <a:prstGeom prst="roundRect">
            <a:avLst>
              <a:gd name="adj" fmla="val 4157"/>
            </a:avLst>
          </a:prstGeom>
          <a:solidFill>
            <a:schemeClr val="bg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05993"/>
              </p:ext>
            </p:extLst>
          </p:nvPr>
        </p:nvGraphicFramePr>
        <p:xfrm>
          <a:off x="2172841" y="2104403"/>
          <a:ext cx="1517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535">
                  <a:extLst>
                    <a:ext uri="{9D8B030D-6E8A-4147-A177-3AD203B41FA5}">
                      <a16:colId xmlns:a16="http://schemas.microsoft.com/office/drawing/2014/main" val="312774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8 hours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2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Single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smtClean="0"/>
                        <a:t>GPU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5976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6600"/>
              </p:ext>
            </p:extLst>
          </p:nvPr>
        </p:nvGraphicFramePr>
        <p:xfrm>
          <a:off x="2172840" y="4229175"/>
          <a:ext cx="1517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535">
                  <a:extLst>
                    <a:ext uri="{9D8B030D-6E8A-4147-A177-3AD203B41FA5}">
                      <a16:colId xmlns:a16="http://schemas.microsoft.com/office/drawing/2014/main" val="312774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92 seconds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2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High-end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smtClean="0"/>
                        <a:t>GPU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5976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42544"/>
              </p:ext>
            </p:extLst>
          </p:nvPr>
        </p:nvGraphicFramePr>
        <p:xfrm>
          <a:off x="8505305" y="2039918"/>
          <a:ext cx="1517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535">
                  <a:extLst>
                    <a:ext uri="{9D8B030D-6E8A-4147-A177-3AD203B41FA5}">
                      <a16:colId xmlns:a16="http://schemas.microsoft.com/office/drawing/2014/main" val="312774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baseline="0" dirty="0" smtClean="0"/>
                        <a:t>± 10 minutes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2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Human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5976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52511"/>
              </p:ext>
            </p:extLst>
          </p:nvPr>
        </p:nvGraphicFramePr>
        <p:xfrm>
          <a:off x="8505303" y="4155094"/>
          <a:ext cx="151753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7535">
                  <a:extLst>
                    <a:ext uri="{9D8B030D-6E8A-4147-A177-3AD203B41FA5}">
                      <a16:colId xmlns:a16="http://schemas.microsoft.com/office/drawing/2014/main" val="3127742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10 seconds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12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2 GHz CPU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59767"/>
                  </a:ext>
                </a:extLst>
              </a:tr>
            </a:tbl>
          </a:graphicData>
        </a:graphic>
      </p:graphicFrame>
      <p:sp>
        <p:nvSpPr>
          <p:cNvPr id="11" name="Down Arrow 10"/>
          <p:cNvSpPr/>
          <p:nvPr/>
        </p:nvSpPr>
        <p:spPr>
          <a:xfrm>
            <a:off x="2745050" y="3218719"/>
            <a:ext cx="274320" cy="486909"/>
          </a:xfrm>
          <a:prstGeom prst="downArrow">
            <a:avLst/>
          </a:prstGeom>
          <a:noFill/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Down Arrow 13"/>
          <p:cNvSpPr/>
          <p:nvPr/>
        </p:nvSpPr>
        <p:spPr>
          <a:xfrm>
            <a:off x="9126912" y="3218719"/>
            <a:ext cx="274320" cy="486909"/>
          </a:xfrm>
          <a:prstGeom prst="downArrow">
            <a:avLst/>
          </a:prstGeom>
          <a:noFill/>
          <a:ln w="952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Box 14"/>
          <p:cNvSpPr txBox="1"/>
          <p:nvPr/>
        </p:nvSpPr>
        <p:spPr>
          <a:xfrm>
            <a:off x="1253301" y="522533"/>
            <a:ext cx="325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Deep neural network</a:t>
            </a:r>
            <a:endParaRPr lang="nl-NL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411081" y="522533"/>
            <a:ext cx="170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B-COSFIRE</a:t>
            </a:r>
            <a:endParaRPr lang="nl-NL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650955" y="5885411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AUC: .9614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2269093" y="5885411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AUC: .9720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5644342" y="1613401"/>
            <a:ext cx="640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800" dirty="0" smtClean="0">
                <a:solidFill>
                  <a:srgbClr val="FF0000"/>
                </a:solidFill>
              </a:rPr>
              <a:t>&gt;</a:t>
            </a:r>
            <a:endParaRPr lang="nl-NL" sz="8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4342" y="3802659"/>
            <a:ext cx="640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800" dirty="0" smtClean="0">
                <a:solidFill>
                  <a:srgbClr val="FF0000"/>
                </a:solidFill>
              </a:rPr>
              <a:t>&gt;</a:t>
            </a:r>
            <a:endParaRPr lang="nl-NL" sz="8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5613" y="5773610"/>
            <a:ext cx="37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smtClean="0">
                <a:solidFill>
                  <a:srgbClr val="92D050"/>
                </a:solidFill>
              </a:rPr>
              <a:t>&gt;</a:t>
            </a:r>
            <a:endParaRPr lang="nl-NL" sz="3200" dirty="0">
              <a:solidFill>
                <a:srgbClr val="92D050"/>
              </a:solidFill>
            </a:endParaRPr>
          </a:p>
        </p:txBody>
      </p:sp>
      <p:pic>
        <p:nvPicPr>
          <p:cNvPr id="1026" name="Picture 2" descr="https://images.nvidia.com/pascal/img/gtx1080/GeForce_GTX_1080_3qtr_Front_Lef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33" y="4158904"/>
            <a:ext cx="1592687" cy="1174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hardwaresecrets.com/wp-content/uploads/pentium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95" y="4039619"/>
            <a:ext cx="830536" cy="1031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1043" y="1585424"/>
            <a:ext cx="20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Training/estimating</a:t>
            </a:r>
            <a:endParaRPr lang="nl-NL" dirty="0"/>
          </a:p>
        </p:txBody>
      </p:sp>
      <p:sp>
        <p:nvSpPr>
          <p:cNvPr id="26" name="TextBox 25"/>
          <p:cNvSpPr txBox="1"/>
          <p:nvPr/>
        </p:nvSpPr>
        <p:spPr>
          <a:xfrm>
            <a:off x="492491" y="3841948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Segmenting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21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292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kirt"/>
              </a:rPr>
              <a:t>Thank you.</a:t>
            </a:r>
            <a:endParaRPr lang="nl-NL" dirty="0">
              <a:latin typeface="Skirt"/>
            </a:endParaRPr>
          </a:p>
        </p:txBody>
      </p:sp>
    </p:spTree>
    <p:extLst>
      <p:ext uri="{BB962C8B-B14F-4D97-AF65-F5344CB8AC3E}">
        <p14:creationId xmlns:p14="http://schemas.microsoft.com/office/powerpoint/2010/main" val="38814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rlinoptometry.files.wordpress.com/2013/07/normal-fundus-vs-db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63" y="1553708"/>
            <a:ext cx="9588674" cy="37505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tic-nerve-comparison_2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62" y="1264009"/>
            <a:ext cx="6278476" cy="43299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215846"/>
            <a:ext cx="5580952" cy="4476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43" y="1215846"/>
            <a:ext cx="5219048" cy="44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4888" y="6035039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Healthy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8088283" y="6035039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Hypertension damage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0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Ophtalmoscopy</a:t>
            </a:r>
            <a:endParaRPr lang="nl-NL" dirty="0"/>
          </a:p>
        </p:txBody>
      </p:sp>
      <p:pic>
        <p:nvPicPr>
          <p:cNvPr id="2050" name="Picture 2" descr="https://i.ytimg.com/vi/leMexvs9HVU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14500"/>
            <a:ext cx="4572000" cy="3429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1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0" y="1333840"/>
            <a:ext cx="4428000" cy="425513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40" y="1333349"/>
            <a:ext cx="4429020" cy="425611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611380" y="3158836"/>
            <a:ext cx="969241" cy="5237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4926538" y="2789504"/>
            <a:ext cx="24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Automatic segmentation</a:t>
            </a:r>
            <a:endParaRPr lang="nl-NL" dirty="0"/>
          </a:p>
        </p:txBody>
      </p:sp>
      <p:sp>
        <p:nvSpPr>
          <p:cNvPr id="2" name="TextBox 1"/>
          <p:cNvSpPr txBox="1"/>
          <p:nvPr/>
        </p:nvSpPr>
        <p:spPr>
          <a:xfrm>
            <a:off x="1914838" y="964017"/>
            <a:ext cx="145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Retinal image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>
            <a:off x="8748713" y="964017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Segmentation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13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2571157" y="732441"/>
            <a:ext cx="704968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600" dirty="0" smtClean="0"/>
              <a:t>Simple bar-selective filter: B-COSFIRE</a:t>
            </a:r>
            <a:endParaRPr lang="nl-N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32" t="2695" r="51462" b="10811"/>
          <a:stretch/>
        </p:blipFill>
        <p:spPr>
          <a:xfrm>
            <a:off x="168160" y="1911402"/>
            <a:ext cx="2252749" cy="223612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1147" t="1608" r="2388" b="12747"/>
          <a:stretch/>
        </p:blipFill>
        <p:spPr>
          <a:xfrm>
            <a:off x="2620414" y="1911926"/>
            <a:ext cx="2201468" cy="22356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r="1893" b="2579"/>
          <a:stretch/>
        </p:blipFill>
        <p:spPr>
          <a:xfrm>
            <a:off x="7254074" y="1911402"/>
            <a:ext cx="2366769" cy="223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964"/>
          <a:stretch/>
        </p:blipFill>
        <p:spPr>
          <a:xfrm>
            <a:off x="9866390" y="1911402"/>
            <a:ext cx="2119745" cy="22356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11380" y="2776451"/>
            <a:ext cx="969241" cy="52370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4866368" y="2407119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Automatic configuration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3" y="4825590"/>
            <a:ext cx="4451971" cy="8394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38853" y="4148042"/>
            <a:ext cx="24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Each point described by: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60094" y="5414168"/>
            <a:ext cx="20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Rotation invariance:</a:t>
            </a:r>
            <a:endParaRPr lang="nl-NL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r="1893" b="2579"/>
          <a:stretch/>
        </p:blipFill>
        <p:spPr>
          <a:xfrm>
            <a:off x="2481904" y="4763634"/>
            <a:ext cx="1768798" cy="16707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964"/>
          <a:stretch/>
        </p:blipFill>
        <p:spPr>
          <a:xfrm>
            <a:off x="4494687" y="4763634"/>
            <a:ext cx="1583835" cy="1670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9203">
            <a:off x="5015196" y="4326549"/>
            <a:ext cx="1478809" cy="14788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5137">
            <a:off x="4082477" y="5379191"/>
            <a:ext cx="1478809" cy="14788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9203">
            <a:off x="3086692" y="4326548"/>
            <a:ext cx="1478809" cy="147880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5137">
            <a:off x="2153973" y="5379190"/>
            <a:ext cx="1478809" cy="147880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437458" y="2544579"/>
            <a:ext cx="575355" cy="493723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03888" y="2406079"/>
                <a:ext cx="18556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nl-NL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88" y="2406079"/>
                <a:ext cx="185564" cy="276999"/>
              </a:xfrm>
              <a:prstGeom prst="rect">
                <a:avLst/>
              </a:prstGeom>
              <a:blipFill>
                <a:blip r:embed="rId9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 flipV="1">
            <a:off x="8453795" y="3038302"/>
            <a:ext cx="740081" cy="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38734" y="2766665"/>
            <a:ext cx="1855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 smtClean="0">
                <a:solidFill>
                  <a:schemeClr val="accent5"/>
                </a:solidFill>
                <a:latin typeface="Symbol" panose="05050102010706020507" pitchFamily="18" charset="2"/>
              </a:rPr>
              <a:t>f</a:t>
            </a:r>
            <a:endParaRPr lang="nl-NL" dirty="0">
              <a:solidFill>
                <a:schemeClr val="accent5"/>
              </a:solidFill>
              <a:latin typeface="Symbol" panose="05050102010706020507" pitchFamily="18" charset="2"/>
            </a:endParaRPr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516991"/>
            <a:ext cx="2667350" cy="2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3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Filter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Use a Gaussian for tolerance, std. Dev.:</a:t>
            </a:r>
          </a:p>
          <a:p>
            <a:r>
              <a:rPr lang="nl-NL" dirty="0" smtClean="0"/>
              <a:t> Response for one point:</a:t>
            </a:r>
          </a:p>
          <a:p>
            <a:endParaRPr lang="nl-NL" dirty="0"/>
          </a:p>
          <a:p>
            <a:r>
              <a:rPr lang="nl-NL" dirty="0" smtClean="0"/>
              <a:t>Multiply the shifted responses -&gt; COSFIRE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97" y="1941482"/>
            <a:ext cx="1477912" cy="25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r="1893" b="2579"/>
          <a:stretch/>
        </p:blipFill>
        <p:spPr>
          <a:xfrm>
            <a:off x="9722037" y="1376736"/>
            <a:ext cx="1885548" cy="1781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04" y="2966262"/>
            <a:ext cx="7478938" cy="2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Pre-processing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00" y="1915200"/>
            <a:ext cx="3027600" cy="30276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9" y="1915200"/>
            <a:ext cx="3027600" cy="302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701" y="1915200"/>
            <a:ext cx="3053379" cy="302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76227" y="1506022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Green channel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5752797" y="150602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Mask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1675287" y="150331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Original image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54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,6985"/>
  <p:tag name="ORIGINALWIDTH" val="2188,976"/>
  <p:tag name="LATEXADDIN" val="\documentclass{article}&#10;\usepackage{amsmath}&#10;\usepackage{color}&#10;\pagestyle{empty}&#10;\begin{document}&#10;\color{white}&#10;\noindent $\sigma$: Std. deviation of $DoG_\sigma$\\&#10;$\rho$: Radius of circle that the point lies on \\&#10;$\phi$: Angle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8,286"/>
  <p:tag name="ORIGINALWIDTH" val="1853,018"/>
  <p:tag name="LATEXADDIN" val="\documentclass{article}&#10;\usepackage{amsmath}&#10;\usepackage{color}&#10;\pagestyle{empty}&#10;\begin{document}&#10;\color{white}&#10;\begin{table}&#10;\color{white}&#10; \centering&#10; \begin{tabular}{cccc}&#10;   &amp; {\color{green}$\sigma_0$} &amp; {\color{green}$\sigma$} &amp; {\color{green}$\alpha$} \\  &#10;  -0.5 &amp; {\color{red}5.0363} &amp; -0.7858 &amp; - \\ &#10;  -0.4 &amp; {\color{red}3.7276} &amp; -0.5248 &amp; - \\ &#10;  -0.3 &amp; {\color{red}2.4602} &amp; -0.3723 &amp; -0.9215 \\ &#10;  -0.2 &amp; 1.3496 &amp; -0.1580 &amp; 1.7180 \\&#10;  -0.1 &amp; 0.5614 &amp; -0.0862 &amp; {\color{red}5.8397} \\&#10;   0  &amp; - &amp; - &amp; - \\&#10;  +0.1 &amp; -0.6672 &amp; -0.4170 &amp; {\color{red}-2.4933} \\&#10;  +0.2 &amp; -1.1272 &amp; -0.9986 &amp; {\color{red}-3.6321} \\&#10;  +0.3 &amp; -1.5860 &amp; -1.9217 &amp; {\color{red}-4.3719} \\&#10;  +0.4 &amp; -1.9512 &amp; {\color{red}-2.5296} &amp; {\color{red}-4.9806} \\&#10;  +0.5 &amp; {\color{red}-2.2660} &amp; {\color{red}-3.1036} &amp; {\color{red}-5.4493} \\&#10; \end{tabular} &#10;\end{table}&#10;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312,336"/>
  <p:tag name="LATEXADDIN" val="\documentclass{article}&#10;\usepackage{amsmath}&#10;\usepackage{color}&#10;\pagestyle{empty}&#10;\begin{document}&#10;\color{white}&#10;\noindent $c_\sigma(x,y) = |f \star DoG_\sigma|^+\ .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726,6591"/>
  <p:tag name="LATEXADDIN" val="\documentclass{article}&#10;\usepackage{amsmath}&#10;\usepackage{color}&#10;\pagestyle{empty}&#10;\begin{document}&#10;\color{white}&#10;\noindent $\sigma' = \sigma'_0 + \alpha \rho_i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3679,79"/>
  <p:tag name="LATEXADDIN" val="\documentclass{article}&#10;\usepackage{amsmath}&#10;\usepackage{color}&#10;\pagestyle{empty}&#10;\begin{document}&#10;\color{white}&#10;\noindent $S_{\sigma_i,\rho_i,\phi_i} (x,y) =  \max_{x',y'} \{c_{\sigma_i} ( x - \Delta x_i - x', y - \Delta y_i - y')G_{\sigma'}(x',y') \}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726,6591"/>
  <p:tag name="LATEXADDIN" val="\documentclass{article}&#10;\usepackage{amsmath}&#10;\usepackage{color}&#10;\pagestyle{empty}&#10;\begin{document}&#10;\color{white}&#10;\noindent $\sigma' = \sigma'_0 + \alpha \rho_i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316,4605"/>
  <p:tag name="LATEXADDIN" val="\documentclass{article}&#10;\usepackage{amsmath}&#10;\usepackage{color}&#10;\pagestyle{empty}&#10;\begin{document}&#10;\color{white}&#10;\noindent $DoG_\sigma$&#10;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,973"/>
  <p:tag name="ORIGINALWIDTH" val="2980,877"/>
  <p:tag name="LATEXADDIN" val="\documentclass{article}&#10;\usepackage{amsmath}&#10;\usepackage{color}&#10;\pagestyle{empty}&#10;\begin{document}&#10;\color{white}&#10;\noindent $MCC={\frac  {TP\times TN-FP\times FN}{{\sqrt  {(TP+FP)(TP+FN)(TN+FP)(TN+FN)}}}} \in [-1,1]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8,7101"/>
  <p:tag name="ORIGINALWIDTH" val="2805,399"/>
  <p:tag name="LATEXADDIN" val="\documentclass{article}&#10;\usepackage{amsmath}&#10;\usepackage{color}&#10;\pagestyle{empty}&#10;\begin{document}&#10;\begin{table}&#10;\color{white}&#10;%% Table captions on top in journal version&#10;  \scriptsize&#10;  \begin{center}&#10;    \begin{tabular}{|c|c|c|}&#10;    \hline&#10;     &amp; Classifier: Vessel &amp; Classifier: Non-Vessel\\&#10;    \hline&#10;      GT: Vessel &amp;  TP &amp; FN \\&#10;    \hline&#10;      GT: Non-Vessel &amp; FP &amp; TN \\     \hline&#10;    \end{tabular}&#10;  \end{center}&#10;&#10;\end{table}&#10;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3736,033"/>
  <p:tag name="LATEXADDIN" val="\documentclass{article}&#10;\usepackage{amsmath}&#10;\usepackage{color}&#10;\pagestyle{empty}&#10;\begin{document}&#10;\noindent \begin{table}&#10; \centering&#10;\color{white}&#10; \begin{tabular}{cccccc}&#10;  \hline&#10;  &amp; AUC &amp; MCC &amp; Accuracy &amp; Se (TPR) &amp; Sp (1-FPR)\\&#10;  \hline&#10;  IOSTAR &amp; 0.9519 &amp; 0.6979 &amp; 0.9419 &amp; 0.7705 &amp; 0.9613\\&#10; \end{tabular}&#10;\end{table}&#10;&#10;&#10;&#10;\end{document}"/>
  <p:tag name="IGUANATEXSIZE" val="20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216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Skirt</vt:lpstr>
      <vt:lpstr>Symbol</vt:lpstr>
      <vt:lpstr>Office Theme</vt:lpstr>
      <vt:lpstr>Segmentation of blood vessels in retinal fundus images</vt:lpstr>
      <vt:lpstr>PowerPoint Presentation</vt:lpstr>
      <vt:lpstr>PowerPoint Presentation</vt:lpstr>
      <vt:lpstr>PowerPoint Presentation</vt:lpstr>
      <vt:lpstr>Ophtalmoscopy</vt:lpstr>
      <vt:lpstr>PowerPoint Presentation</vt:lpstr>
      <vt:lpstr>Simple bar-selective filter: B-COSFIRE</vt:lpstr>
      <vt:lpstr>Filter application</vt:lpstr>
      <vt:lpstr>Pre-processing</vt:lpstr>
      <vt:lpstr>PowerPoint Presentation</vt:lpstr>
      <vt:lpstr>Tuning parameters B-COSFIRE</vt:lpstr>
      <vt:lpstr>Segmentation performance</vt:lpstr>
      <vt:lpstr>PowerPoint Presentation</vt:lpstr>
      <vt:lpstr>Results</vt:lpstr>
      <vt:lpstr>PowerPoint Presentation</vt:lpstr>
      <vt:lpstr>PowerPoint Presentation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segmentation of blood vessels in the fundus</dc:title>
  <dc:creator>Michiel Straat</dc:creator>
  <cp:lastModifiedBy>Michiel Straat</cp:lastModifiedBy>
  <cp:revision>76</cp:revision>
  <dcterms:created xsi:type="dcterms:W3CDTF">2017-03-21T21:50:40Z</dcterms:created>
  <dcterms:modified xsi:type="dcterms:W3CDTF">2017-04-06T12:20:35Z</dcterms:modified>
</cp:coreProperties>
</file>